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-86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dytak.github.io/cdn/TMF37task10/index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 fontScale="90000"/>
          </a:bodyPr>
          <a:lstStyle/>
          <a:p>
            <a:pPr algn="l"/>
            <a:r>
              <a:rPr lang="cs-CZ" sz="4900" dirty="0"/>
              <a:t>Název práce: Počítačové modelování dynamických magnetických systémů a vývoj magnetických převodovek</a:t>
            </a:r>
            <a:br>
              <a:rPr lang="cs-CZ" dirty="0"/>
            </a:br>
            <a:r>
              <a:rPr lang="cs-CZ" sz="4900" dirty="0"/>
              <a:t>Jméno: Ondřej Sedláček</a:t>
            </a:r>
            <a:br>
              <a:rPr lang="cs-CZ" dirty="0"/>
            </a:br>
            <a:r>
              <a:rPr lang="cs-CZ" sz="4400" dirty="0"/>
              <a:t>Škola: Gymnázium Christiana Dopplera</a:t>
            </a:r>
            <a:br>
              <a:rPr lang="cs-CZ" sz="4400" dirty="0"/>
            </a:br>
            <a:r>
              <a:rPr lang="cs-CZ" sz="4400" dirty="0"/>
              <a:t>Kraj: Hlavní město Praha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237702" cy="2451018"/>
          </a:xfrm>
          <a:prstGeom prst="rect">
            <a:avLst/>
          </a:prstGeom>
        </p:spPr>
      </p:pic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7B2C3B0-DD33-46E3-89B7-181610C1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č. 2 Fyzika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Magnetické modulátorové převodovky - princip</a:t>
            </a:r>
            <a:endParaRPr lang="en-US" sz="400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166B749-E17B-E97E-1EA5-CBA864C61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2468" y="1690688"/>
            <a:ext cx="4590439" cy="4445000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1B5D2548-A208-548D-D336-F7067C6E0371}"/>
              </a:ext>
            </a:extLst>
          </p:cNvPr>
          <p:cNvSpPr txBox="1">
            <a:spLocks/>
          </p:cNvSpPr>
          <p:nvPr/>
        </p:nvSpPr>
        <p:spPr>
          <a:xfrm>
            <a:off x="925668" y="1690688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Modulátor při správném navržení </a:t>
            </a:r>
            <a:r>
              <a:rPr lang="cs-CZ" b="1" dirty="0"/>
              <a:t>moduluje MIČ vnějšího rotoru </a:t>
            </a:r>
            <a:r>
              <a:rPr lang="cs-CZ" dirty="0"/>
              <a:t>tak, aby odpovídaly </a:t>
            </a:r>
            <a:r>
              <a:rPr lang="cs-CZ" b="1" dirty="0"/>
              <a:t>vnitřnímu počtu PP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97F80F52-06A6-661A-5B85-C695403E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69" y="4136892"/>
            <a:ext cx="1324160" cy="304843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6F21AC9B-F118-8C6F-A809-8CC72BEA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93755"/>
            <a:ext cx="1581371" cy="533474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315769B-CE06-F68F-ECBE-3A75D278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81303"/>
            <a:ext cx="1743318" cy="609685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C55E5772-43B9-5C69-DFF8-F9198DBAC814}"/>
              </a:ext>
            </a:extLst>
          </p:cNvPr>
          <p:cNvSpPr txBox="1"/>
          <p:nvPr/>
        </p:nvSpPr>
        <p:spPr>
          <a:xfrm>
            <a:off x="873572" y="3912014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Fixovaný modulátor:</a:t>
            </a:r>
            <a:endParaRPr lang="en-US" dirty="0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6F598EC2-40A6-1DC1-D14C-FB657B004F90}"/>
              </a:ext>
            </a:extLst>
          </p:cNvPr>
          <p:cNvSpPr txBox="1"/>
          <p:nvPr/>
        </p:nvSpPr>
        <p:spPr>
          <a:xfrm>
            <a:off x="838200" y="2637882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Fixovaný vnější rotor: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CF06B76D-9308-95A0-812E-C9C87B899533}"/>
                  </a:ext>
                </a:extLst>
              </p:cNvPr>
              <p:cNvSpPr txBox="1"/>
              <p:nvPr/>
            </p:nvSpPr>
            <p:spPr>
              <a:xfrm>
                <a:off x="4546155" y="2961678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CF06B76D-9308-95A0-812E-C9C87B89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155" y="2961678"/>
                <a:ext cx="1838534" cy="553998"/>
              </a:xfrm>
              <a:prstGeom prst="rect">
                <a:avLst/>
              </a:prstGeom>
              <a:blipFill>
                <a:blip r:embed="rId6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20">
            <a:extLst>
              <a:ext uri="{FF2B5EF4-FFF2-40B4-BE49-F238E27FC236}">
                <a16:creationId xmlns:a16="http://schemas.microsoft.com/office/drawing/2014/main" id="{4104BC06-5359-1269-55DE-429DF12AA159}"/>
              </a:ext>
            </a:extLst>
          </p:cNvPr>
          <p:cNvSpPr txBox="1"/>
          <p:nvPr/>
        </p:nvSpPr>
        <p:spPr>
          <a:xfrm>
            <a:off x="4844519" y="2618826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PP:</a:t>
            </a:r>
            <a:endParaRPr lang="en-US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B07082B5-3157-A07C-46E3-4929609EC300}"/>
              </a:ext>
            </a:extLst>
          </p:cNvPr>
          <p:cNvSpPr txBox="1"/>
          <p:nvPr/>
        </p:nvSpPr>
        <p:spPr>
          <a:xfrm>
            <a:off x="3744789" y="3784537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modulátorových nástavců: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5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Vlastní návrh (2. verze)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0E1D578-D244-A9BD-5C3A-A49B69EFD1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Modulátorový</a:t>
                </a:r>
                <a:r>
                  <a:rPr lang="cs-CZ" dirty="0"/>
                  <a:t> převodovka s poměrem 1:3</a:t>
                </a:r>
              </a:p>
              <a:p>
                <a:pPr lvl="1"/>
                <a:r>
                  <a:rPr lang="cs-CZ" dirty="0"/>
                  <a:t>3D návrh: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/>
                  <a:t>Složeno z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/>
                  <a:t>Vnitřní rotor</a:t>
                </a:r>
              </a:p>
              <a:p>
                <a:pPr lvl="2"/>
                <a:r>
                  <a:rPr lang="cs-CZ" dirty="0"/>
                  <a:t>Modulátor tělo</a:t>
                </a:r>
              </a:p>
              <a:p>
                <a:pPr lvl="2"/>
                <a:r>
                  <a:rPr lang="cs-CZ" dirty="0"/>
                  <a:t>Modulátor víko</a:t>
                </a:r>
              </a:p>
              <a:p>
                <a:pPr lvl="2"/>
                <a:r>
                  <a:rPr lang="cs-CZ" dirty="0"/>
                  <a:t>Vnější rotor tělo</a:t>
                </a:r>
              </a:p>
              <a:p>
                <a:pPr lvl="2"/>
                <a:r>
                  <a:rPr lang="cs-CZ" dirty="0"/>
                  <a:t>Vnější rotor víko</a:t>
                </a:r>
              </a:p>
              <a:p>
                <a:pPr lvl="1"/>
                <a:r>
                  <a:rPr lang="cs-CZ" dirty="0"/>
                  <a:t>Použity magnety </a:t>
                </a:r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Modulace pomocí transformátorových plechů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0E1D578-D244-A9BD-5C3A-A49B69EFD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BBFE4FC9-1C20-C673-DA50-EAA6B6E1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798" y="1029743"/>
            <a:ext cx="4644450" cy="41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349B94-E973-8D6A-0014-3A15DED5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Detail návrhu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EF74999-4776-EC66-7A02-82566CA8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5D3F3F1-3A67-4581-7AD5-14E4F807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19" y="2130746"/>
            <a:ext cx="4429743" cy="399153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F36A6F3-9FE5-F2E7-6572-492CB67A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" y="2335382"/>
            <a:ext cx="3048425" cy="3829584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D4BD8B7E-3FB6-03FB-1DE4-FD74E193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51" y="225009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349B94-E973-8D6A-0014-3A15DED5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Parametry návrhu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EF74999-4776-EC66-7A02-82566CA8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8" name="Zástupný obsah 7" descr="Obsah obrázku text, snímek obrazovky, řada/pruh, diagram&#10;&#10;Popis byl vytvořen automaticky">
            <a:extLst>
              <a:ext uri="{FF2B5EF4-FFF2-40B4-BE49-F238E27FC236}">
                <a16:creationId xmlns:a16="http://schemas.microsoft.com/office/drawing/2014/main" id="{683E59BD-55A4-F182-C68B-1EAB86A3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7" y="1849407"/>
            <a:ext cx="5258734" cy="3871273"/>
          </a:xfrm>
        </p:spPr>
      </p:pic>
      <p:pic>
        <p:nvPicPr>
          <p:cNvPr id="10" name="Obrázek 9" descr="Obsah obrázku text, diagram, mapa, řada/pruh&#10;&#10;Popis byl vytvořen automaticky">
            <a:extLst>
              <a:ext uri="{FF2B5EF4-FFF2-40B4-BE49-F238E27FC236}">
                <a16:creationId xmlns:a16="http://schemas.microsoft.com/office/drawing/2014/main" id="{5CD957C0-15FF-D079-96C0-D0EF54F9B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7" y="1849407"/>
            <a:ext cx="5680963" cy="38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349B94-E973-8D6A-0014-3A15DED5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EF74999-4776-EC66-7A02-82566CA8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DA440C8-69A8-5B1F-209F-CFE0BB2DE5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</a:t>
            </a:r>
            <a:r>
              <a:rPr lang="cs-CZ" b="1" dirty="0" err="1"/>
              <a:t>yl</a:t>
            </a:r>
            <a:r>
              <a:rPr lang="cs-CZ" b="1" dirty="0"/>
              <a:t> vytvořen design základní magnetické převodovky, která podstoupila základní testování</a:t>
            </a:r>
          </a:p>
          <a:p>
            <a:pPr marL="0" indent="0">
              <a:buNone/>
            </a:pPr>
            <a:endParaRPr lang="cs-CZ" i="1" dirty="0"/>
          </a:p>
          <a:p>
            <a:pPr marL="749808" lvl="1" indent="-457200">
              <a:buFont typeface="+mj-lt"/>
              <a:buAutoNum type="arabicPeriod"/>
            </a:pPr>
            <a:r>
              <a:rPr lang="cs-CZ" i="1" dirty="0"/>
              <a:t>Sledování a popis magnetického vázání a představení vhodné aparatury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i="1" dirty="0"/>
              <a:t>Určení přenášeného momentu síly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i="1" dirty="0"/>
              <a:t>Funkční simulaci, která byla ověřena experimentem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i="1" dirty="0"/>
              <a:t>Analytické řešení třecích sil působících na </a:t>
            </a:r>
            <a:r>
              <a:rPr lang="cs-CZ" i="1" dirty="0" err="1"/>
              <a:t>spinner</a:t>
            </a:r>
            <a:endParaRPr lang="cs-CZ" i="1" dirty="0"/>
          </a:p>
          <a:p>
            <a:pPr marL="749808" lvl="1" indent="-457200">
              <a:buFont typeface="+mj-lt"/>
              <a:buAutoNum type="arabicPeriod"/>
            </a:pPr>
            <a:r>
              <a:rPr lang="cs-CZ" i="1" dirty="0"/>
              <a:t>Představení metodiky pro určení momentu setrvačnosti a remanence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4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A87C31-DD22-4213-8129-C9A39317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5FE01E1-9C56-4561-A5D7-A6F51AF8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b="1" dirty="0"/>
              <a:t>Účel práce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Relevantní parametry </a:t>
            </a:r>
            <a:r>
              <a:rPr lang="cs-CZ" dirty="0"/>
              <a:t>a </a:t>
            </a:r>
            <a:r>
              <a:rPr lang="cs-CZ" b="1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Vývoj a ověření simulace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</a:t>
            </a:r>
            <a:r>
              <a:rPr lang="cs-CZ" b="1" dirty="0" err="1"/>
              <a:t>ká</a:t>
            </a:r>
            <a:r>
              <a:rPr lang="cs-CZ" b="1" dirty="0"/>
              <a:t> vazba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Přenos momentu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800" b="1" dirty="0"/>
              <a:t>Návrh magnetické převodovky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Evaluace návrhu magnetické převodovky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27D3F6-3CB4-4850-8A53-BD5299C6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04294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Účel práce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2400" dirty="0"/>
              <a:t>Inspirace: 10. úloha TMF</a:t>
            </a:r>
          </a:p>
          <a:p>
            <a:pPr lvl="1"/>
            <a:r>
              <a:rPr lang="cs-CZ" sz="2000" i="1" dirty="0"/>
              <a:t>Vezměte několik identických prstových točítek a připevněte k jejich koncům </a:t>
            </a:r>
            <a:r>
              <a:rPr lang="cs-CZ" sz="2000" i="1" dirty="0" err="1"/>
              <a:t>neodymové</a:t>
            </a:r>
            <a:r>
              <a:rPr lang="cs-CZ" sz="2000" i="1" dirty="0"/>
              <a:t> magnety. Pokud umístíte točítka v rovině vedle sebe a točíte jedním z nich, ostatní se začnou otáčet jen vlivem magnetického pole. Prozkoumejte a vysvětlete tento jev.</a:t>
            </a:r>
          </a:p>
          <a:p>
            <a:r>
              <a:rPr lang="cs-CZ" sz="2400" dirty="0"/>
              <a:t>Účel:</a:t>
            </a:r>
          </a:p>
          <a:p>
            <a:pPr lvl="1"/>
            <a:r>
              <a:rPr lang="cs-CZ" sz="2200" dirty="0"/>
              <a:t>Řešení úlohy</a:t>
            </a:r>
          </a:p>
          <a:p>
            <a:pPr lvl="2"/>
            <a:r>
              <a:rPr lang="cs-CZ" sz="1800" dirty="0"/>
              <a:t>Matematický popis, model</a:t>
            </a:r>
          </a:p>
          <a:p>
            <a:pPr lvl="2"/>
            <a:r>
              <a:rPr lang="cs-CZ" sz="1800" dirty="0"/>
              <a:t>Třecí síly</a:t>
            </a:r>
          </a:p>
          <a:p>
            <a:pPr lvl="2"/>
            <a:r>
              <a:rPr lang="cs-CZ" sz="1800" dirty="0"/>
              <a:t>Vývoj simulačního softwaru</a:t>
            </a:r>
          </a:p>
          <a:p>
            <a:pPr lvl="2"/>
            <a:r>
              <a:rPr lang="cs-CZ" sz="1800" dirty="0"/>
              <a:t>Magnetická vazba</a:t>
            </a:r>
          </a:p>
          <a:p>
            <a:pPr lvl="2"/>
            <a:r>
              <a:rPr lang="cs-CZ" sz="1800" dirty="0"/>
              <a:t>Přenos momentu síly</a:t>
            </a:r>
          </a:p>
          <a:p>
            <a:pPr lvl="1"/>
            <a:r>
              <a:rPr lang="cs-CZ" sz="2200" dirty="0"/>
              <a:t>Tvorba magnetické převodovky pomocí získaných poznatků</a:t>
            </a:r>
          </a:p>
          <a:p>
            <a:pPr lvl="1"/>
            <a:r>
              <a:rPr lang="cs-CZ" sz="2200" dirty="0"/>
              <a:t>Měření vlastností magnetické převodovky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Relevantní parametry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0E1D578-D244-A9BD-5C3A-A49B69EFD1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cs-CZ" b="1" dirty="0"/>
                  <a:t>Konfigurace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/>
                  <a:t>Relativní pozice </a:t>
                </a:r>
                <a:r>
                  <a:rPr lang="cs-CZ" b="1" dirty="0" err="1"/>
                  <a:t>spinnerů</a:t>
                </a:r>
                <a:endParaRPr lang="cs-CZ" b="1" dirty="0"/>
              </a:p>
              <a:p>
                <a:pPr lvl="1"/>
                <a:r>
                  <a:rPr lang="cs-CZ" b="1" dirty="0"/>
                  <a:t>Úhlové rychlosti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Fáze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/>
                  <a:t>Nasměrování magnetů </a:t>
                </a:r>
                <a:r>
                  <a:rPr lang="cs-CZ" dirty="0"/>
                  <a:t>– </a:t>
                </a:r>
                <a:r>
                  <a:rPr lang="cs-CZ" b="1" u="sng" dirty="0"/>
                  <a:t>vertikální</a:t>
                </a:r>
                <a:r>
                  <a:rPr lang="cs-CZ" dirty="0"/>
                  <a:t>, odstředivé, tečné</a:t>
                </a:r>
              </a:p>
              <a:p>
                <a:pPr lvl="1"/>
                <a:r>
                  <a:rPr lang="cs-CZ" dirty="0"/>
                  <a:t>Přitahování / </a:t>
                </a:r>
                <a:r>
                  <a:rPr lang="cs-CZ" b="1" u="sng" dirty="0"/>
                  <a:t>Odpuzování</a:t>
                </a:r>
              </a:p>
              <a:p>
                <a:r>
                  <a:rPr lang="cs-CZ" b="1" dirty="0"/>
                  <a:t>Tření – konstantní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kvadratická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/>
                  <a:t>Vlastnosti </a:t>
                </a:r>
                <a:r>
                  <a:rPr lang="cs-CZ" dirty="0" err="1"/>
                  <a:t>spinneru</a:t>
                </a:r>
                <a:endParaRPr lang="cs-CZ" dirty="0"/>
              </a:p>
              <a:p>
                <a:pPr lvl="1"/>
                <a:r>
                  <a:rPr lang="cs-CZ" dirty="0"/>
                  <a:t>Poloměr/velikost</a:t>
                </a:r>
              </a:p>
              <a:p>
                <a:pPr lvl="1"/>
                <a:r>
                  <a:rPr lang="cs-CZ" dirty="0"/>
                  <a:t>Počet ramen</a:t>
                </a:r>
              </a:p>
              <a:p>
                <a:pPr lvl="1"/>
                <a:r>
                  <a:rPr lang="cs-CZ" b="1" dirty="0"/>
                  <a:t>Moment setrvačnosti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Magnetická síla, velikost a jakost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0E1D578-D244-A9BD-5C3A-A49B69EFD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551F99C-347C-097D-82D5-BDCF625E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106" y="1456293"/>
            <a:ext cx="2048161" cy="1314633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F6F95F3-D032-7A10-3F9E-ED3C7C37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00" y="2770926"/>
            <a:ext cx="2365769" cy="1964791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1E13BC08-3A89-9833-2D62-3B7B93E6C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553" y="4652827"/>
            <a:ext cx="1899265" cy="1623907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BC2636A3-67E8-E4F1-AA86-5731676E3A9F}"/>
              </a:ext>
            </a:extLst>
          </p:cNvPr>
          <p:cNvSpPr txBox="1"/>
          <p:nvPr/>
        </p:nvSpPr>
        <p:spPr>
          <a:xfrm>
            <a:off x="8717536" y="145629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/>
              <a:t>Vertikální</a:t>
            </a:r>
            <a:endParaRPr lang="en-US" b="1" u="sng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B45A93D2-6ED4-6748-3D5B-523366551596}"/>
              </a:ext>
            </a:extLst>
          </p:cNvPr>
          <p:cNvSpPr txBox="1"/>
          <p:nvPr/>
        </p:nvSpPr>
        <p:spPr>
          <a:xfrm>
            <a:off x="8717536" y="2969990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Odstředivé</a:t>
            </a:r>
            <a:endParaRPr lang="en-US" dirty="0"/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A5C91F9F-84BB-A5BF-932D-4E62AECE1DB9}"/>
              </a:ext>
            </a:extLst>
          </p:cNvPr>
          <p:cNvSpPr txBox="1"/>
          <p:nvPr/>
        </p:nvSpPr>
        <p:spPr>
          <a:xfrm>
            <a:off x="8717536" y="4659637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Tečné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1D578-D244-A9BD-5C3A-A49B69EF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1" dirty="0"/>
              <a:t>Magnetická interakce</a:t>
            </a:r>
          </a:p>
          <a:p>
            <a:pPr lvl="1"/>
            <a:r>
              <a:rPr lang="cs-CZ" dirty="0"/>
              <a:t>Použity byly </a:t>
            </a:r>
            <a:r>
              <a:rPr lang="cs-CZ" b="1" dirty="0"/>
              <a:t>krychlové</a:t>
            </a:r>
            <a:r>
              <a:rPr lang="cs-CZ" dirty="0"/>
              <a:t> </a:t>
            </a:r>
            <a:r>
              <a:rPr lang="cs-CZ" b="1" dirty="0" err="1"/>
              <a:t>NdFeB</a:t>
            </a:r>
            <a:r>
              <a:rPr lang="cs-CZ" b="1" dirty="0"/>
              <a:t> magnety (5mm, jakost N35)</a:t>
            </a:r>
          </a:p>
          <a:p>
            <a:pPr lvl="1"/>
            <a:r>
              <a:rPr lang="cs-CZ" dirty="0"/>
              <a:t>Každá magnet je modelován jako </a:t>
            </a:r>
            <a:r>
              <a:rPr lang="cs-CZ" b="1" dirty="0"/>
              <a:t>magnetický dipól</a:t>
            </a:r>
          </a:p>
          <a:p>
            <a:pPr lvl="1"/>
            <a:r>
              <a:rPr lang="cs-CZ" b="1" dirty="0"/>
              <a:t>Silová </a:t>
            </a:r>
            <a:r>
              <a:rPr lang="cs-CZ" dirty="0"/>
              <a:t>interakce: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/>
              <a:t>Momentová </a:t>
            </a:r>
            <a:r>
              <a:rPr lang="cs-CZ" dirty="0"/>
              <a:t>interakce kvůli tvořenému magnetickému poli: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/>
              <a:t>Další síly působící na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/>
              <a:t>nejsme schopni simulovat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Koncentrické síly na ložisko </a:t>
            </a:r>
            <a:r>
              <a:rPr lang="cs-CZ" dirty="0" err="1"/>
              <a:t>spinneru</a:t>
            </a:r>
            <a:r>
              <a:rPr lang="cs-CZ" dirty="0"/>
              <a:t> =&gt; zvýšené tření</a:t>
            </a:r>
          </a:p>
          <a:p>
            <a:pPr lvl="1"/>
            <a:r>
              <a:rPr lang="cs-CZ" dirty="0"/>
              <a:t>Oscilace a chrastění ložisek</a:t>
            </a:r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0CFBD3E-0D51-F07B-5EAB-25995E0E9ABA}"/>
              </a:ext>
            </a:extLst>
          </p:cNvPr>
          <p:cNvSpPr txBox="1"/>
          <p:nvPr/>
        </p:nvSpPr>
        <p:spPr>
          <a:xfrm>
            <a:off x="8593726" y="17496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/>
              <a:t>Magnetický dipólový moment:</a:t>
            </a:r>
            <a:endParaRPr lang="en-US" dirty="0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DD657640-960F-8BE5-0A71-75F0DE18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93" y="3023669"/>
            <a:ext cx="7043210" cy="63361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19C0C835-2CE6-EC2F-B686-ED81B061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1" y="393611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8B1B3C21-A28D-FD65-8E8B-A30070D9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66" y="2191229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cxnSp>
        <p:nvCxnSpPr>
          <p:cNvPr id="27" name="Straight Arrow Connector 20">
            <a:extLst>
              <a:ext uri="{FF2B5EF4-FFF2-40B4-BE49-F238E27FC236}">
                <a16:creationId xmlns:a16="http://schemas.microsoft.com/office/drawing/2014/main" id="{74EFE6D5-1C1E-652E-44C2-15B250554FF7}"/>
              </a:ext>
            </a:extLst>
          </p:cNvPr>
          <p:cNvCxnSpPr>
            <a:cxnSpLocks/>
          </p:cNvCxnSpPr>
          <p:nvPr/>
        </p:nvCxnSpPr>
        <p:spPr>
          <a:xfrm flipV="1">
            <a:off x="7660178" y="2548972"/>
            <a:ext cx="817996" cy="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8">
            <a:extLst>
              <a:ext uri="{FF2B5EF4-FFF2-40B4-BE49-F238E27FC236}">
                <a16:creationId xmlns:a16="http://schemas.microsoft.com/office/drawing/2014/main" id="{C654E498-9F01-38F7-6E01-A8261BDA1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114" y="2968267"/>
            <a:ext cx="3388879" cy="6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1D578-D244-A9BD-5C3A-A49B69EF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r>
              <a:rPr lang="cs-CZ" b="1" dirty="0"/>
              <a:t>Diskrétní simulace </a:t>
            </a:r>
            <a:r>
              <a:rPr lang="cs-CZ" dirty="0"/>
              <a:t>= předpovídání budoucího stavu z momentálního stavu </a:t>
            </a:r>
            <a:r>
              <a:rPr lang="cs-CZ" b="1" i="1" dirty="0"/>
              <a:t>(časová diskretizace)</a:t>
            </a:r>
          </a:p>
          <a:p>
            <a:r>
              <a:rPr lang="cs-CZ" dirty="0"/>
              <a:t>Pro zlepšení odhadu je použita metoda </a:t>
            </a:r>
            <a:r>
              <a:rPr lang="cs-CZ" b="1" dirty="0" err="1"/>
              <a:t>Runge-Kutta</a:t>
            </a:r>
            <a:r>
              <a:rPr lang="cs-CZ" b="1" dirty="0"/>
              <a:t> 4. stupně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7B6AE6B-0CB8-C31C-D631-6B0FC9BD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17" y="1825625"/>
            <a:ext cx="5858851" cy="450349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07DBA23B-9BA9-F9B6-70F5-CA7AFBEB893F}"/>
              </a:ext>
            </a:extLst>
          </p:cNvPr>
          <p:cNvSpPr txBox="1"/>
          <p:nvPr/>
        </p:nvSpPr>
        <p:spPr>
          <a:xfrm>
            <a:off x="5897880" y="1221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https://rudytak.github.io/cdn/TMF37task10/index.html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FC76228-115B-485D-12A6-59043C0E7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11" y="4999199"/>
            <a:ext cx="4185489" cy="9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5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C923FEDE-9CFD-70BD-AC65-5D7CD02F7E3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560820" cy="4444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Dva </a:t>
            </a:r>
            <a:r>
              <a:rPr lang="cs-CZ" dirty="0" err="1"/>
              <a:t>spinnery</a:t>
            </a:r>
            <a:r>
              <a:rPr lang="cs-CZ" dirty="0"/>
              <a:t> (</a:t>
            </a:r>
            <a:r>
              <a:rPr lang="cs-CZ" b="1" i="1" dirty="0"/>
              <a:t>z nichž je jeden hnaný</a:t>
            </a:r>
            <a:r>
              <a:rPr lang="cs-CZ" dirty="0"/>
              <a:t>) rotující přibližně </a:t>
            </a:r>
            <a:r>
              <a:rPr lang="cs-CZ" b="1" dirty="0"/>
              <a:t>stejnou rychlostí =</a:t>
            </a:r>
            <a:r>
              <a:rPr lang="cs-CZ" dirty="0"/>
              <a:t>&gt; </a:t>
            </a:r>
            <a:r>
              <a:rPr lang="cs-CZ" b="1" dirty="0"/>
              <a:t>magnetické</a:t>
            </a:r>
            <a:r>
              <a:rPr lang="cs-CZ" dirty="0"/>
              <a:t> </a:t>
            </a:r>
            <a:r>
              <a:rPr lang="cs-CZ" b="1" dirty="0"/>
              <a:t>vázání </a:t>
            </a:r>
            <a:r>
              <a:rPr lang="cs-CZ" dirty="0"/>
              <a:t>(udržování stejné rychlosti)</a:t>
            </a:r>
          </a:p>
          <a:p>
            <a:r>
              <a:rPr lang="cs-CZ" b="1" dirty="0"/>
              <a:t>Pomalé</a:t>
            </a:r>
            <a:r>
              <a:rPr lang="cs-CZ" dirty="0"/>
              <a:t> změny rychlosti hnaného </a:t>
            </a:r>
            <a:r>
              <a:rPr lang="cs-CZ" dirty="0" err="1"/>
              <a:t>spinneru</a:t>
            </a:r>
            <a:r>
              <a:rPr lang="cs-CZ" dirty="0"/>
              <a:t> </a:t>
            </a:r>
            <a:r>
              <a:rPr lang="cs-CZ" b="1" dirty="0"/>
              <a:t>vázání nenaruší</a:t>
            </a:r>
            <a:r>
              <a:rPr lang="cs-CZ" dirty="0"/>
              <a:t>; </a:t>
            </a:r>
            <a:r>
              <a:rPr lang="cs-CZ" b="1" dirty="0"/>
              <a:t>rychlé změny </a:t>
            </a:r>
            <a:r>
              <a:rPr lang="cs-CZ" dirty="0"/>
              <a:t>mohou vázání přerušit</a:t>
            </a:r>
          </a:p>
          <a:p>
            <a:r>
              <a:rPr lang="cs-CZ" dirty="0"/>
              <a:t>Čím </a:t>
            </a:r>
            <a:r>
              <a:rPr lang="cs-CZ" b="1" dirty="0"/>
              <a:t>nižší</a:t>
            </a:r>
            <a:r>
              <a:rPr lang="cs-CZ" dirty="0"/>
              <a:t> je </a:t>
            </a:r>
            <a:r>
              <a:rPr lang="cs-CZ" b="1" dirty="0"/>
              <a:t>hnací rychlost</a:t>
            </a:r>
            <a:r>
              <a:rPr lang="cs-CZ" dirty="0"/>
              <a:t>, tím </a:t>
            </a:r>
            <a:r>
              <a:rPr lang="cs-CZ" b="1" dirty="0"/>
              <a:t>menší</a:t>
            </a:r>
            <a:r>
              <a:rPr lang="cs-CZ" dirty="0"/>
              <a:t> je </a:t>
            </a:r>
            <a:r>
              <a:rPr lang="cs-CZ" b="1" dirty="0"/>
              <a:t>interval</a:t>
            </a:r>
            <a:r>
              <a:rPr lang="cs-CZ" dirty="0"/>
              <a:t> přijatelných </a:t>
            </a:r>
            <a:r>
              <a:rPr lang="cs-CZ" b="1" dirty="0"/>
              <a:t>rychlostí hnaného </a:t>
            </a:r>
            <a:r>
              <a:rPr lang="cs-CZ" dirty="0" err="1"/>
              <a:t>spinneru</a:t>
            </a:r>
            <a:r>
              <a:rPr lang="cs-CZ" dirty="0"/>
              <a:t> pro vázání</a:t>
            </a:r>
          </a:p>
          <a:p>
            <a:r>
              <a:rPr lang="cs-CZ" dirty="0"/>
              <a:t>Jiné poměry rychlostí (</a:t>
            </a:r>
            <a:r>
              <a:rPr lang="cs-CZ" b="1" dirty="0"/>
              <a:t>módy</a:t>
            </a:r>
            <a:r>
              <a:rPr lang="cs-CZ" dirty="0"/>
              <a:t>) jsou také možné, ale interval přijatelný rychlostí se zmenšuje</a:t>
            </a:r>
          </a:p>
          <a:p>
            <a:r>
              <a:rPr lang="cs-CZ" dirty="0"/>
              <a:t>Možné módy (2:1, 3:1, …, 1:2, 1:3)</a:t>
            </a:r>
          </a:p>
        </p:txBody>
      </p:sp>
      <p:pic>
        <p:nvPicPr>
          <p:cNvPr id="6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1093E0B0-483F-C88C-826E-790A4BFB3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7399" y="1868878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0" y="-274955"/>
            <a:ext cx="10515600" cy="1325563"/>
          </a:xfrm>
        </p:spPr>
        <p:txBody>
          <a:bodyPr/>
          <a:lstStyle/>
          <a:p>
            <a:r>
              <a:rPr lang="cs-CZ" dirty="0"/>
              <a:t>Magnetické vázání - simulované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10" name="Zástupný obsah 9" descr="Obsah obrázku text, snímek obrazovky, diagram, Grafika&#10;&#10;Popis byl vytvořen automaticky">
            <a:extLst>
              <a:ext uri="{FF2B5EF4-FFF2-40B4-BE49-F238E27FC236}">
                <a16:creationId xmlns:a16="http://schemas.microsoft.com/office/drawing/2014/main" id="{DA84C569-A1FD-1879-4872-EDAA3A0EF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722" r="8460" b="3722"/>
          <a:stretch/>
        </p:blipFill>
        <p:spPr>
          <a:xfrm>
            <a:off x="2000141" y="672041"/>
            <a:ext cx="8297057" cy="5513918"/>
          </a:xfrm>
        </p:spPr>
      </p:pic>
    </p:spTree>
    <p:extLst>
      <p:ext uri="{BB962C8B-B14F-4D97-AF65-F5344CB8AC3E}">
        <p14:creationId xmlns:p14="http://schemas.microsoft.com/office/powerpoint/2010/main" val="198728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0A6BE-FD38-4070-980A-42B70C51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8"/>
            <a:ext cx="10515600" cy="1325563"/>
          </a:xfrm>
        </p:spPr>
        <p:txBody>
          <a:bodyPr/>
          <a:lstStyle/>
          <a:p>
            <a:r>
              <a:rPr lang="cs-CZ" dirty="0"/>
              <a:t>Přenos momentu síly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1D578-D244-A9BD-5C3A-A49B69EF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578"/>
            <a:ext cx="10515600" cy="4351338"/>
          </a:xfrm>
        </p:spPr>
        <p:txBody>
          <a:bodyPr/>
          <a:lstStyle/>
          <a:p>
            <a:r>
              <a:rPr lang="cs-CZ" dirty="0"/>
              <a:t>Přenos momentu byl měřen v závislosti na:</a:t>
            </a:r>
            <a:r>
              <a:rPr lang="cs-CZ" b="1" dirty="0"/>
              <a:t> vzdálenosti </a:t>
            </a:r>
            <a:r>
              <a:rPr lang="cs-CZ" b="1" dirty="0" err="1"/>
              <a:t>spinnerů</a:t>
            </a:r>
            <a:r>
              <a:rPr lang="cs-CZ" b="1" dirty="0"/>
              <a:t>, počtu magnetů</a:t>
            </a:r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0A42E-A2C9-8574-CB6D-5EC991A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5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14B2AEB4-85C8-FA6A-1657-690D2C15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475475" y="2189812"/>
            <a:ext cx="5116221" cy="3987151"/>
          </a:xfrm>
          <a:prstGeom prst="rect">
            <a:avLst/>
          </a:prstGeom>
        </p:spPr>
      </p:pic>
      <p:pic>
        <p:nvPicPr>
          <p:cNvPr id="6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1012DCB0-0052-6ADC-899F-480330E74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6113780" y="2189812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6468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34</TotalTime>
  <Words>601</Words>
  <Application>Microsoft Office PowerPoint</Application>
  <PresentationFormat>Širokoúhlá obrazovka</PresentationFormat>
  <Paragraphs>115</Paragraphs>
  <Slides>14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Motiv Office</vt:lpstr>
      <vt:lpstr>Název práce: Počítačové modelování dynamických magnetických systémů a vývoj magnetických převodovek Jméno: Ondřej Sedláček Škola: Gymnázium Christiana Dopplera Kraj: Hlavní město Praha</vt:lpstr>
      <vt:lpstr>Obsah</vt:lpstr>
      <vt:lpstr>Účel práce</vt:lpstr>
      <vt:lpstr>Relevantní parametry</vt:lpstr>
      <vt:lpstr>Model</vt:lpstr>
      <vt:lpstr>Simulace</vt:lpstr>
      <vt:lpstr>Magnetické vázání</vt:lpstr>
      <vt:lpstr>Magnetické vázání - simulované</vt:lpstr>
      <vt:lpstr>Přenos momentu síly</vt:lpstr>
      <vt:lpstr>Magnetické modulátorové převodovky - princip</vt:lpstr>
      <vt:lpstr>Vlastní návrh (2. verze)</vt:lpstr>
      <vt:lpstr>Detail návrhu</vt:lpstr>
      <vt:lpstr>Parametry návrhu</vt:lpstr>
      <vt:lpstr>Shrnutí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Ondřej Sedláček</cp:lastModifiedBy>
  <cp:revision>11</cp:revision>
  <dcterms:created xsi:type="dcterms:W3CDTF">2020-03-21T20:56:17Z</dcterms:created>
  <dcterms:modified xsi:type="dcterms:W3CDTF">2024-03-31T19:55:58Z</dcterms:modified>
</cp:coreProperties>
</file>